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  <p:sldMasterId id="2147483744" r:id="rId3"/>
    <p:sldMasterId id="2147483769" r:id="rId4"/>
    <p:sldMasterId id="2147483756" r:id="rId5"/>
    <p:sldMasterId id="2147483806" r:id="rId6"/>
  </p:sldMasterIdLst>
  <p:notesMasterIdLst>
    <p:notesMasterId r:id="rId20"/>
  </p:notesMasterIdLst>
  <p:handoutMasterIdLst>
    <p:handoutMasterId r:id="rId21"/>
  </p:handoutMasterIdLst>
  <p:sldIdLst>
    <p:sldId id="256" r:id="rId7"/>
    <p:sldId id="346" r:id="rId8"/>
    <p:sldId id="277" r:id="rId9"/>
    <p:sldId id="333" r:id="rId10"/>
    <p:sldId id="285" r:id="rId11"/>
    <p:sldId id="353" r:id="rId12"/>
    <p:sldId id="281" r:id="rId13"/>
    <p:sldId id="266" r:id="rId14"/>
    <p:sldId id="321" r:id="rId15"/>
    <p:sldId id="330" r:id="rId16"/>
    <p:sldId id="307" r:id="rId17"/>
    <p:sldId id="323" r:id="rId18"/>
    <p:sldId id="283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25"/>
    <a:srgbClr val="CAF5A9"/>
    <a:srgbClr val="99FF66"/>
    <a:srgbClr val="A5EE6E"/>
    <a:srgbClr val="29B11F"/>
    <a:srgbClr val="99CCFF"/>
    <a:srgbClr val="00CC66"/>
    <a:srgbClr val="99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0" autoAdjust="0"/>
    <p:restoredTop sz="89298" autoAdjust="0"/>
  </p:normalViewPr>
  <p:slideViewPr>
    <p:cSldViewPr>
      <p:cViewPr varScale="1">
        <p:scale>
          <a:sx n="99" d="100"/>
          <a:sy n="99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88A1-1D78-4DAD-B409-4552943FB00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0A88-6AD2-4F1C-9121-4BD65E387D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518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D8E7-5536-4BCD-BF55-47F1FACE3255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F782C-2050-4DD5-A431-FA7063E59B6C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6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F782C-2050-4DD5-A431-FA7063E59B6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843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F782C-2050-4DD5-A431-FA7063E59B6C}" type="slidenum">
              <a:rPr lang="de-AT" smtClean="0">
                <a:solidFill>
                  <a:prstClr val="black"/>
                </a:solidFill>
              </a:rPr>
              <a:pPr/>
              <a:t>3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F782C-2050-4DD5-A431-FA7063E59B6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749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92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46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7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29.11.2018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‹Nr.›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20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09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64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614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15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2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5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02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406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50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51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29.11.2018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‹Nr.›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713258" cy="1273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624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/>
              <a:t>29.11.2018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953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775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569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78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19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559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54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995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630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11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216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36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52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736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9707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7744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56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052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843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775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647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719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8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187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223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F649-0CE4-4F33-95BE-7849BD5992A0}" type="datetimeFigureOut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29.11.2018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E39F-4B9D-4C69-AC5D-C00CAE641AC7}" type="slidenum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‹Nr.›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3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33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55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Titelmaterformat</a:t>
            </a:r>
            <a:r>
              <a:rPr lang="de-DE" dirty="0" smtClean="0"/>
              <a:t>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56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319C-6F07-4D36-86BD-EABA9835C04E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64E2-EBE4-4FDC-B11C-5D45EA8E0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0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E0E39F-4B9D-4C69-AC5D-C00CAE641AC7}" type="slidenum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‹Nr.›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0BFF649-0CE4-4F33-95BE-7849BD5992A0}" type="datetimeFigureOut">
              <a:rPr lang="de-AT" smtClean="0">
                <a:solidFill>
                  <a:srgbClr val="FFF9E5">
                    <a:shade val="50000"/>
                  </a:srgbClr>
                </a:solidFill>
              </a:rPr>
              <a:pPr/>
              <a:t>29.11.2018</a:t>
            </a:fld>
            <a:endParaRPr lang="de-AT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6" animBg="1"/>
      <p:bldP spid="13" grpId="27" animBg="1"/>
      <p:bldP spid="13" grpId="30" animBg="1"/>
      <p:bldP spid="13" grpId="31" animBg="1"/>
      <p:bldP spid="13" grpId="80" animBg="1"/>
      <p:bldP spid="13" grpId="81" animBg="1"/>
      <p:bldP spid="13" grpId="82" animBg="1"/>
      <p:bldP spid="13" grpId="83" animBg="1"/>
      <p:bldP spid="13" grpId="84" animBg="1"/>
      <p:bldP spid="13" grpId="85" animBg="1"/>
      <p:bldP spid="13" grpId="86" animBg="1"/>
      <p:bldP spid="13" grpId="87" animBg="1"/>
      <p:bldP spid="13" grpId="88" animBg="1"/>
      <p:bldP spid="13" grpId="8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AF84-DE68-4263-8E12-34DB8250AC02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EB2C9-CA01-4F58-9365-16B8AD031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86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4BFA-7CBF-4385-965B-8B10CD58F413}" type="datetimeFigureOut">
              <a:rPr lang="de-DE" smtClean="0"/>
              <a:t>29.11.2018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D6B8-40D0-467A-8316-6FA2B45657D2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2656"/>
            <a:ext cx="1659890" cy="12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148A60A-E1DA-4F12-B7EB-E9E1466D7C71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4B1EFD-A0E0-4361-832A-CF35620D391F}" type="datetimeFigureOut">
              <a:rPr lang="de-DE" smtClean="0"/>
              <a:t>29.11.2018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87624" y="89825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MINT – Schule </a:t>
            </a:r>
            <a:br>
              <a:rPr lang="de-DE" sz="3200" b="1" dirty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1200" b="1" dirty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(Mathematik Informatik Natur- und Technik</a:t>
            </a:r>
            <a:r>
              <a:rPr lang="de-DE" sz="1200" dirty="0" smtClean="0"/>
              <a:t>) 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3351512" y="5661248"/>
            <a:ext cx="40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Herzlich </a:t>
            </a:r>
            <a:r>
              <a:rPr lang="de-DE" sz="3200" b="1" dirty="0" smtClean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Willkommen!</a:t>
            </a:r>
            <a:endParaRPr lang="de-DE" sz="3200" b="1" dirty="0">
              <a:ln w="12700">
                <a:solidFill>
                  <a:schemeClr val="tx2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199"/>
            <a:ext cx="2069097" cy="1538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:\Daten Lilly\NMS\Präsentation 1 Eltern\Schule herb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79789"/>
            <a:ext cx="6275531" cy="3526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8919"/>
            <a:ext cx="1493813" cy="594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42625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4">
                    <a:lumMod val="50000"/>
                  </a:schemeClr>
                </a:solidFill>
              </a:rPr>
              <a:t>Sportwochen, Landschultage, ...</a:t>
            </a:r>
          </a:p>
        </p:txBody>
      </p:sp>
    </p:spTree>
    <p:extLst>
      <p:ext uri="{BB962C8B-B14F-4D97-AF65-F5344CB8AC3E}">
        <p14:creationId xmlns:p14="http://schemas.microsoft.com/office/powerpoint/2010/main" val="37174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9391" y="158225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Aufnahmevoraussetzungen in die NMS Bergheim: </a:t>
            </a:r>
            <a:b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Positiver Abschluss der VS, Schulsprengelzugehörigkeit</a:t>
            </a:r>
            <a:endParaRPr lang="de-D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4861" y="2852936"/>
            <a:ext cx="8672418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Aufnahmevoraussetzungen für Berufsschulen, </a:t>
            </a:r>
            <a:b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Polytechnische Schule oder dreijährige Berufsbildende Schulen: Positiver Abschluss der NMS</a:t>
            </a:r>
          </a:p>
          <a:p>
            <a:endParaRPr lang="de-DE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Aufnahmevoraussetzungen für Weiterführende Schulen mit dem Ziel „Maturaabschluss“: Positiver Abschluss der NMS mit dem Zusatz „vertieft“ (Standard AHS)in der Beurteilung in den Gegenständen E,M,D  </a:t>
            </a:r>
          </a:p>
          <a:p>
            <a:endParaRPr lang="de-DE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Pfeil nach unten 3"/>
          <p:cNvSpPr/>
          <p:nvPr/>
        </p:nvSpPr>
        <p:spPr>
          <a:xfrm rot="2457323">
            <a:off x="7509078" y="1967165"/>
            <a:ext cx="1619630" cy="1437160"/>
          </a:xfrm>
          <a:prstGeom prst="downArrow">
            <a:avLst>
              <a:gd name="adj1" fmla="val 50000"/>
              <a:gd name="adj2" fmla="val 4797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Nach der NMS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 rot="19411803">
            <a:off x="1292918" y="235536"/>
            <a:ext cx="1634726" cy="1377440"/>
          </a:xfrm>
          <a:prstGeom prst="downArrow">
            <a:avLst>
              <a:gd name="adj1" fmla="val 50000"/>
              <a:gd name="adj2" fmla="val 4797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Zur NMS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8919"/>
            <a:ext cx="1997869" cy="79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8919"/>
            <a:ext cx="1997869" cy="79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020" y="692696"/>
            <a:ext cx="4447936" cy="5463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763688" y="2851919"/>
            <a:ext cx="5400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Hier gibt es Aktuelles und </a:t>
            </a:r>
            <a:r>
              <a:rPr lang="de-DE" b="1" dirty="0" err="1" smtClean="0">
                <a:latin typeface="+mj-lt"/>
              </a:rPr>
              <a:t>Info`s</a:t>
            </a:r>
            <a:r>
              <a:rPr lang="de-DE" b="1" dirty="0" smtClean="0">
                <a:latin typeface="+mj-lt"/>
              </a:rPr>
              <a:t>!</a:t>
            </a:r>
            <a:endParaRPr 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1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92" y="1052737"/>
            <a:ext cx="1329745" cy="90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hteck 4"/>
          <p:cNvSpPr/>
          <p:nvPr/>
        </p:nvSpPr>
        <p:spPr>
          <a:xfrm>
            <a:off x="2015716" y="1036696"/>
            <a:ext cx="655272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latin typeface="Futura Lt BT" pitchFamily="34" charset="0"/>
              </a:rPr>
              <a:t>H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erz</a:t>
            </a:r>
            <a:r>
              <a:rPr lang="de-DE" sz="2800" dirty="0">
                <a:solidFill>
                  <a:srgbClr val="C00000"/>
                </a:solidFill>
                <a:latin typeface="Futura Lt BT" pitchFamily="34" charset="0"/>
              </a:rPr>
              <a:t> </a:t>
            </a:r>
            <a:r>
              <a:rPr lang="de-DE" sz="2800" dirty="0">
                <a:solidFill>
                  <a:srgbClr val="FFC000"/>
                </a:solidFill>
                <a:latin typeface="Futura Lt BT" pitchFamily="34" charset="0"/>
              </a:rPr>
              <a:t>= 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Liebe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zu 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Kindern, zur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Arbeit,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		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   zum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Fortschritt</a:t>
            </a:r>
            <a:r>
              <a:rPr lang="de-DE" sz="2800" b="1" dirty="0">
                <a:solidFill>
                  <a:srgbClr val="C00000"/>
                </a:solidFill>
                <a:latin typeface="Futura Lt BT" pitchFamily="34" charset="0"/>
              </a:rPr>
              <a:t> </a:t>
            </a:r>
          </a:p>
        </p:txBody>
      </p:sp>
      <p:pic>
        <p:nvPicPr>
          <p:cNvPr id="6" name="Grafi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38077"/>
            <a:ext cx="1312878" cy="96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hteck 6"/>
          <p:cNvSpPr/>
          <p:nvPr/>
        </p:nvSpPr>
        <p:spPr>
          <a:xfrm>
            <a:off x="2123728" y="2538077"/>
            <a:ext cx="633670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latin typeface="Futura Lt BT" pitchFamily="34" charset="0"/>
              </a:rPr>
              <a:t>H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irn</a:t>
            </a:r>
            <a:r>
              <a:rPr lang="de-DE" dirty="0">
                <a:solidFill>
                  <a:srgbClr val="C00000"/>
                </a:solidFill>
                <a:latin typeface="Futura Lt BT" pitchFamily="34" charset="0"/>
              </a:rPr>
              <a:t> </a:t>
            </a:r>
            <a:r>
              <a:rPr lang="de-DE" dirty="0">
                <a:solidFill>
                  <a:srgbClr val="FFC000"/>
                </a:solidFill>
                <a:latin typeface="Futura Lt BT" pitchFamily="34" charset="0"/>
              </a:rPr>
              <a:t>=</a:t>
            </a:r>
            <a:r>
              <a:rPr lang="de-DE" dirty="0">
                <a:solidFill>
                  <a:srgbClr val="C00000"/>
                </a:solidFill>
                <a:latin typeface="Futura Lt BT" pitchFamily="34" charset="0"/>
              </a:rPr>
              <a:t> 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permanentes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Optimieren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		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der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Entwicklung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		</a:t>
            </a:r>
          </a:p>
        </p:txBody>
      </p:sp>
      <p:pic>
        <p:nvPicPr>
          <p:cNvPr id="8" name="Inhaltsplatzhalt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79" y="3933056"/>
            <a:ext cx="1303759" cy="107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hteck 8"/>
          <p:cNvSpPr/>
          <p:nvPr/>
        </p:nvSpPr>
        <p:spPr>
          <a:xfrm>
            <a:off x="2123728" y="3933056"/>
            <a:ext cx="597666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latin typeface="Futura Lt BT" pitchFamily="34" charset="0"/>
              </a:rPr>
              <a:t>H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umor</a:t>
            </a:r>
            <a:r>
              <a:rPr lang="de-DE" sz="2800" dirty="0">
                <a:solidFill>
                  <a:srgbClr val="C00000"/>
                </a:solidFill>
                <a:latin typeface="Futura Lt BT" pitchFamily="34" charset="0"/>
              </a:rPr>
              <a:t>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= 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erleichtert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Teamarbeit,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		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       erzeugt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gute Stimmung</a:t>
            </a:r>
          </a:p>
        </p:txBody>
      </p:sp>
      <p:pic>
        <p:nvPicPr>
          <p:cNvPr id="10" name="Grafik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857" y="5229200"/>
            <a:ext cx="1278582" cy="120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hteck 10"/>
          <p:cNvSpPr/>
          <p:nvPr/>
        </p:nvSpPr>
        <p:spPr>
          <a:xfrm>
            <a:off x="2159732" y="5309192"/>
            <a:ext cx="590465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latin typeface="Futura Lt BT" pitchFamily="34" charset="0"/>
              </a:rPr>
              <a:t>H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ände = </a:t>
            </a:r>
            <a:r>
              <a:rPr lang="de-DE" sz="2800" b="1" dirty="0" smtClean="0">
                <a:solidFill>
                  <a:srgbClr val="FFC000"/>
                </a:solidFill>
                <a:latin typeface="Futura Lt BT" pitchFamily="34" charset="0"/>
              </a:rPr>
              <a:t> Wille </a:t>
            </a: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zum Anpacken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2800" b="1" dirty="0">
                <a:solidFill>
                  <a:srgbClr val="FFC000"/>
                </a:solidFill>
                <a:latin typeface="Futura Lt BT" pitchFamily="34" charset="0"/>
              </a:rPr>
              <a:t>		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26497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4">
                    <a:lumMod val="50000"/>
                  </a:schemeClr>
                </a:solidFill>
              </a:rPr>
              <a:t>Über uns: Diese 4 </a:t>
            </a:r>
            <a:r>
              <a:rPr lang="de-DE" sz="2800" b="1" dirty="0" err="1" smtClean="0">
                <a:solidFill>
                  <a:schemeClr val="accent4">
                    <a:lumMod val="50000"/>
                  </a:schemeClr>
                </a:solidFill>
              </a:rPr>
              <a:t>H`s</a:t>
            </a:r>
            <a:r>
              <a:rPr lang="de-DE" sz="2800" b="1" dirty="0" smtClean="0">
                <a:solidFill>
                  <a:schemeClr val="accent4">
                    <a:lumMod val="50000"/>
                  </a:schemeClr>
                </a:solidFill>
              </a:rPr>
              <a:t>  sind uns wichtig</a:t>
            </a: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de-DE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33" y="128919"/>
            <a:ext cx="1656092" cy="659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5576" y="1412776"/>
            <a:ext cx="75608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 smtClean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Unsere pädagogischen Ziele:  </a:t>
            </a:r>
            <a:endParaRPr lang="de-DE" sz="3600" b="1" dirty="0">
              <a:ln w="12700">
                <a:solidFill>
                  <a:schemeClr val="tx2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de-DE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e-DE" sz="32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3200" b="1" dirty="0">
                <a:solidFill>
                  <a:schemeClr val="accent4">
                    <a:lumMod val="50000"/>
                  </a:schemeClr>
                </a:solidFill>
              </a:rPr>
              <a:t>Kinder zu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wissenden,</a:t>
            </a:r>
          </a:p>
          <a:p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handlungsfähigen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selbstständigen</a:t>
            </a:r>
          </a:p>
          <a:p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jungen </a:t>
            </a:r>
            <a:r>
              <a:rPr lang="de-DE" sz="3200" b="1" dirty="0">
                <a:solidFill>
                  <a:schemeClr val="accent4">
                    <a:lumMod val="50000"/>
                  </a:schemeClr>
                </a:solidFill>
              </a:rPr>
              <a:t>Menschen </a:t>
            </a:r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heranzubilden, </a:t>
            </a:r>
          </a:p>
          <a:p>
            <a:r>
              <a:rPr lang="de-DE" sz="3200" b="1" dirty="0" smtClean="0">
                <a:solidFill>
                  <a:schemeClr val="accent4">
                    <a:lumMod val="50000"/>
                  </a:schemeClr>
                </a:solidFill>
              </a:rPr>
              <a:t>damit sie sich zu verantwortungsbewussten Erwachsenen weiterentwickeln können.</a:t>
            </a:r>
            <a:endParaRPr lang="de-DE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63" y="550951"/>
            <a:ext cx="1997869" cy="79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99" y="2204864"/>
            <a:ext cx="1331441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3"/>
            <a:ext cx="2232248" cy="1577455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5493296" cy="1023392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               </a:t>
            </a:r>
            <a:br>
              <a:rPr lang="de-AT" dirty="0" smtClean="0"/>
            </a:br>
            <a:r>
              <a:rPr lang="de-AT" sz="4000" dirty="0" smtClean="0">
                <a:solidFill>
                  <a:schemeClr val="accent4">
                    <a:lumMod val="50000"/>
                  </a:schemeClr>
                </a:solidFill>
              </a:rPr>
              <a:t>Gesetzlicher Auftrag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76464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sz="3200" b="1" dirty="0" smtClean="0">
                <a:solidFill>
                  <a:schemeClr val="accent4">
                    <a:lumMod val="50000"/>
                  </a:schemeClr>
                </a:solidFill>
              </a:rPr>
              <a:t>Die NMS hat die Aufgabe, die Schülerinnen </a:t>
            </a:r>
            <a:r>
              <a:rPr lang="de-AT" sz="3200" b="1" dirty="0">
                <a:solidFill>
                  <a:schemeClr val="accent4">
                    <a:lumMod val="50000"/>
                  </a:schemeClr>
                </a:solidFill>
              </a:rPr>
              <a:t>und Schüler je nach Interesse, Neigung, Begabung und Fähigkeit für den Übertritt in mittlere oder in höhere Schulen zu befähigen und auf das Berufsleben vorzubereiten</a:t>
            </a:r>
            <a:r>
              <a:rPr lang="de-AT" sz="32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de-AT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AT" sz="3200" b="1" dirty="0" smtClean="0">
                <a:solidFill>
                  <a:schemeClr val="accent4">
                    <a:lumMod val="50000"/>
                  </a:schemeClr>
                </a:solidFill>
              </a:rPr>
              <a:t>(§</a:t>
            </a:r>
            <a:r>
              <a:rPr lang="de-AT" sz="3200" b="1" dirty="0">
                <a:solidFill>
                  <a:schemeClr val="accent4">
                    <a:lumMod val="50000"/>
                  </a:schemeClr>
                </a:solidFill>
              </a:rPr>
              <a:t>21a des SCHOG)</a:t>
            </a:r>
            <a:br>
              <a:rPr lang="de-AT" sz="32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de-AT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endParaRPr lang="de-AT" sz="3200" dirty="0"/>
          </a:p>
          <a:p>
            <a:endParaRPr lang="de-AT" sz="3200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508104" y="3326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5650"/>
            <a:ext cx="1565821" cy="623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31840" y="5589240"/>
            <a:ext cx="2952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b="1" dirty="0">
                <a:ln w="12700">
                  <a:solidFill>
                    <a:schemeClr val="tx2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Stundenplan 1. Klasse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60" y="188640"/>
            <a:ext cx="1493813" cy="594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58676"/>
              </p:ext>
            </p:extLst>
          </p:nvPr>
        </p:nvGraphicFramePr>
        <p:xfrm>
          <a:off x="827584" y="1001425"/>
          <a:ext cx="7859217" cy="43194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2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3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 smtClean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Stunden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 smtClean="0">
                          <a:solidFill>
                            <a:srgbClr val="24406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Ab 7:40 Uhr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DO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PSL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FSA (D)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FSA (M)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FSA (D)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FSA (M)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FSA (GW)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BSP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BSP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BSP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 smtClean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REL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AT" sz="1700" b="1" kern="1200" dirty="0" smtClean="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700" b="1" kern="1200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700" b="1">
                          <a:solidFill>
                            <a:srgbClr val="24406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IKT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 dirty="0">
                        <a:effectLst/>
                        <a:latin typeface="Calibri"/>
                      </a:endParaRPr>
                    </a:p>
                  </a:txBody>
                  <a:tcPr marL="65891" marR="65891" marT="0" marB="0" anchor="ctr">
                    <a:lnL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36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84529" y="26927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i="1" dirty="0" smtClean="0">
                <a:solidFill>
                  <a:schemeClr val="accent4">
                    <a:lumMod val="50000"/>
                  </a:schemeClr>
                </a:solidFill>
              </a:rPr>
              <a:t>Je nach Interesse, Neigung und Begabung,</a:t>
            </a:r>
            <a:r>
              <a:rPr lang="de-AT" sz="2800" b="1" i="1" dirty="0" smtClean="0">
                <a:solidFill>
                  <a:schemeClr val="accent4">
                    <a:lumMod val="50000"/>
                  </a:schemeClr>
                </a:solidFill>
              </a:rPr>
              <a:t> …</a:t>
            </a:r>
          </a:p>
          <a:p>
            <a:r>
              <a:rPr lang="de-AT" sz="2800" b="1" dirty="0" smtClean="0">
                <a:solidFill>
                  <a:schemeClr val="accent4">
                    <a:lumMod val="50000"/>
                  </a:schemeClr>
                </a:solidFill>
              </a:rPr>
              <a:t>Alternative Pflichtgegenstände</a:t>
            </a:r>
            <a:endParaRPr lang="de-AT" sz="28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Wahlmöglichkeit </a:t>
            </a:r>
            <a:r>
              <a:rPr lang="de-DE" sz="2400" b="1" dirty="0">
                <a:solidFill>
                  <a:schemeClr val="accent4">
                    <a:lumMod val="50000"/>
                  </a:schemeClr>
                </a:solidFill>
              </a:rPr>
              <a:t>ab der 7. Schulstufe</a:t>
            </a:r>
            <a:r>
              <a:rPr lang="de-DE" sz="2400" dirty="0">
                <a:solidFill>
                  <a:schemeClr val="tx2">
                    <a:lumMod val="90000"/>
                  </a:schemeClr>
                </a:solidFill>
              </a:rPr>
              <a:t>: </a:t>
            </a:r>
          </a:p>
          <a:p>
            <a:endParaRPr lang="de-DE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5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76339"/>
              </p:ext>
            </p:extLst>
          </p:nvPr>
        </p:nvGraphicFramePr>
        <p:xfrm>
          <a:off x="382334" y="1319588"/>
          <a:ext cx="8561039" cy="362158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9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4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de-AT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SimSun" pitchFamily="2" charset="-122"/>
                          <a:cs typeface="Calibri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de-AT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SimSun" pitchFamily="2" charset="-122"/>
                          <a:cs typeface="Calibri" pitchFamily="34" charset="0"/>
                        </a:rPr>
                        <a:t>WSTD</a:t>
                      </a:r>
                      <a:endParaRPr lang="de-AT" sz="2000" b="1" kern="1200" dirty="0">
                        <a:solidFill>
                          <a:schemeClr val="bg1"/>
                        </a:solidFill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 smtClean="0">
                          <a:solidFill>
                            <a:schemeClr val="bg1"/>
                          </a:solidFill>
                          <a:latin typeface="+mj-lt"/>
                          <a:ea typeface="SimSun" pitchFamily="2" charset="-122"/>
                          <a:cs typeface="Calibri" pitchFamily="34" charset="0"/>
                        </a:rPr>
                        <a:t>Informations- u. Kommunikations-technologien &amp; ECDL</a:t>
                      </a:r>
                      <a:endParaRPr lang="de-AT" sz="2000" b="1" dirty="0">
                        <a:solidFill>
                          <a:schemeClr val="bg1"/>
                        </a:solidFill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SimSun" pitchFamily="2" charset="-122"/>
                          <a:cs typeface="Calibri" pitchFamily="34" charset="0"/>
                        </a:rPr>
                        <a:t>NATE: Natur&amp; Technik</a:t>
                      </a:r>
                      <a:endParaRPr lang="de-AT" sz="2000" b="1" kern="1200" dirty="0">
                        <a:solidFill>
                          <a:schemeClr val="bg1"/>
                        </a:solidFill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AT" sz="2000" b="1" kern="1200" dirty="0" smtClean="0">
                          <a:solidFill>
                            <a:schemeClr val="bg1"/>
                          </a:solidFill>
                          <a:latin typeface="+mj-lt"/>
                          <a:ea typeface="SimSun" pitchFamily="2" charset="-122"/>
                          <a:cs typeface="Calibri" pitchFamily="34" charset="0"/>
                        </a:rPr>
                        <a:t>Kreativwerkstatt</a:t>
                      </a:r>
                      <a:endParaRPr lang="de-AT" sz="2000" b="1" kern="1200" dirty="0">
                        <a:solidFill>
                          <a:schemeClr val="bg1"/>
                        </a:solidFill>
                        <a:latin typeface="+mj-lt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380"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de-AT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rtl="0" eaLnBrk="1" hangingPunct="1"/>
                      <a:r>
                        <a:rPr lang="de-AT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WSTD</a:t>
                      </a:r>
                      <a:endParaRPr lang="de-AT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English Communication Practice</a:t>
                      </a:r>
                      <a:endParaRPr lang="de-AT" sz="2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de-AT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Geometrisch Zeichnen</a:t>
                      </a:r>
                      <a:endParaRPr lang="de-AT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Ernährung und Gesundheit</a:t>
                      </a:r>
                      <a:endParaRPr lang="de-AT" sz="20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99592" y="535666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Die Schülerin/der Schüler muss sich</a:t>
            </a:r>
          </a:p>
          <a:p>
            <a:pPr algn="ctr"/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ein „</a:t>
            </a:r>
            <a:r>
              <a:rPr lang="de-DE" sz="2400" b="1" dirty="0" smtClean="0">
                <a:solidFill>
                  <a:schemeClr val="accent1"/>
                </a:solidFill>
              </a:rPr>
              <a:t>oranges</a:t>
            </a:r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“ Fach und  ein „</a:t>
            </a:r>
            <a:r>
              <a:rPr lang="de-DE" sz="2400" b="1" dirty="0" smtClean="0">
                <a:solidFill>
                  <a:srgbClr val="00B050"/>
                </a:solidFill>
              </a:rPr>
              <a:t>grünes</a:t>
            </a:r>
            <a:r>
              <a:rPr lang="de-DE" sz="2400" b="1" dirty="0" smtClean="0">
                <a:solidFill>
                  <a:schemeClr val="accent4">
                    <a:lumMod val="50000"/>
                  </a:schemeClr>
                </a:solidFill>
              </a:rPr>
              <a:t>“ Fach wählen!</a:t>
            </a:r>
            <a:endParaRPr lang="de-DE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8919"/>
            <a:ext cx="1277789" cy="508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187624" y="531399"/>
            <a:ext cx="5978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Berufsorientierung: 3. Kl. </a:t>
            </a:r>
            <a:r>
              <a:rPr lang="de-DE" sz="2000" b="1" dirty="0" err="1" smtClean="0">
                <a:solidFill>
                  <a:schemeClr val="accent4">
                    <a:lumMod val="50000"/>
                  </a:schemeClr>
                </a:solidFill>
              </a:rPr>
              <a:t>Talentecheck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de-DE" sz="2000" b="1" smtClean="0">
                <a:solidFill>
                  <a:schemeClr val="accent4">
                    <a:lumMod val="50000"/>
                  </a:schemeClr>
                </a:solidFill>
              </a:rPr>
              <a:t>Bewerbungstrainig</a:t>
            </a:r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, Workshops, Vorträge, ….</a:t>
            </a:r>
          </a:p>
          <a:p>
            <a:r>
              <a:rPr lang="de-DE" sz="2000" b="1" dirty="0" smtClean="0">
                <a:solidFill>
                  <a:schemeClr val="accent4">
                    <a:lumMod val="50000"/>
                  </a:schemeClr>
                </a:solidFill>
              </a:rPr>
              <a:t>Berufspraktische Tage in der 4. Klasse – eine Entscheidungshilfe!</a:t>
            </a:r>
            <a:endParaRPr lang="de-DE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3730"/>
            <a:ext cx="1997869" cy="79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210219" y="3134480"/>
            <a:ext cx="2285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Laborantin? Elementarpädagogin?</a:t>
            </a:r>
            <a:endParaRPr lang="de-DE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70695" y="3878510"/>
            <a:ext cx="810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Koch?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7328037" y="4272756"/>
            <a:ext cx="128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Tierärztin?            …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041662" y="3244334"/>
            <a:ext cx="2661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Architekt?         Techniker?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6941356" y="3693844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Bankkauffrau?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83568" y="3078614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HTL? 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199550" y="5229200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HAK? 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3981623" y="5877272"/>
            <a:ext cx="775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ORG? </a:t>
            </a:r>
            <a:endParaRPr lang="de-DE" dirty="0"/>
          </a:p>
        </p:txBody>
      </p:sp>
      <p:sp>
        <p:nvSpPr>
          <p:cNvPr id="18" name="Rechteck 17"/>
          <p:cNvSpPr/>
          <p:nvPr/>
        </p:nvSpPr>
        <p:spPr>
          <a:xfrm>
            <a:off x="5478594" y="5775000"/>
            <a:ext cx="2449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Polytechnische Schule? 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863134" y="528481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BHS? 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3170695" y="4561134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BMS?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3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90059" y="526588"/>
            <a:ext cx="7056784" cy="1095400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Zusammenarbeit </a:t>
            </a:r>
            <a:b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DE" sz="3600" dirty="0" smtClean="0">
                <a:solidFill>
                  <a:schemeClr val="accent4">
                    <a:lumMod val="50000"/>
                  </a:schemeClr>
                </a:solidFill>
              </a:rPr>
              <a:t>Kind – Eltern – Lehrerinnen/Lehrer</a:t>
            </a:r>
            <a:endParaRPr lang="de-DE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90059" y="1988840"/>
            <a:ext cx="7704856" cy="35283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Bei Bedarf: Vereinbarung eines Gesprächstermins mit der/dem jeweiligen Lehrerin/Lehrer</a:t>
            </a:r>
          </a:p>
          <a:p>
            <a:pPr marL="0" indent="0">
              <a:buNone/>
            </a:pPr>
            <a:endParaRPr lang="de-DE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Verpflichtend: 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Elternsprechtag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DE" b="1" dirty="0" smtClean="0">
                <a:solidFill>
                  <a:schemeClr val="accent4">
                    <a:lumMod val="50000"/>
                  </a:schemeClr>
                </a:solidFill>
              </a:rPr>
              <a:t>EDL – Ergänzende differenzierte Leistungsbeschreibung als Beilage zum Zeugnis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DE" b="1" dirty="0">
                <a:solidFill>
                  <a:schemeClr val="accent4">
                    <a:lumMod val="50000"/>
                  </a:schemeClr>
                </a:solidFill>
              </a:rPr>
              <a:t>KEL-Gespräche</a:t>
            </a:r>
          </a:p>
          <a:p>
            <a:pPr marL="0" indent="0">
              <a:buClr>
                <a:schemeClr val="tx2">
                  <a:lumMod val="90000"/>
                </a:schemeClr>
              </a:buClr>
              <a:buNone/>
            </a:pPr>
            <a:endParaRPr lang="de-D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8919"/>
            <a:ext cx="1997869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86254"/>
            <a:ext cx="4536504" cy="488087"/>
          </a:xfrm>
        </p:spPr>
        <p:txBody>
          <a:bodyPr>
            <a:normAutofit fontScale="90000"/>
          </a:bodyPr>
          <a:lstStyle/>
          <a:p>
            <a:pPr algn="ctr"/>
            <a:r>
              <a:rPr lang="de-AT" sz="2800" dirty="0" smtClean="0">
                <a:solidFill>
                  <a:srgbClr val="0070C0"/>
                </a:solidFill>
              </a:rPr>
              <a:t>… und da ist noch etwas!</a:t>
            </a:r>
            <a:endParaRPr lang="de-AT" sz="28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1863" y="1250929"/>
            <a:ext cx="8568952" cy="551723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Schulische Nachmittagsbetreuung: </a:t>
            </a:r>
            <a:b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Mittagessen, Lernzeit, Freizeit 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Wir sind in der Nähe, mit dem Bus gut erreichbar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Zusammenarbeit mit „Lernbrücke“ (kostenlose Lernunterstützung)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Begabtenförderung: Zusammenarbeit mit FH Salzburg, Bereich Junior </a:t>
            </a:r>
            <a:r>
              <a:rPr lang="de-AT" b="1" dirty="0" err="1" smtClean="0">
                <a:solidFill>
                  <a:schemeClr val="accent4">
                    <a:lumMod val="50000"/>
                  </a:schemeClr>
                </a:solidFill>
              </a:rPr>
              <a:t>Students</a:t>
            </a: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, Säule Ingenieurwissenschaft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Young Engineers Programme – Kurse an der Schule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Erste Hilfe Kurs für die 4. Klassen 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Zusammenarbeit mit der KPH-Edith Stein und der Universität im </a:t>
            </a:r>
            <a:r>
              <a:rPr lang="de-AT" b="1" dirty="0" err="1" smtClean="0">
                <a:solidFill>
                  <a:schemeClr val="accent4">
                    <a:lumMod val="50000"/>
                  </a:schemeClr>
                </a:solidFill>
              </a:rPr>
              <a:t>Naturwissenschaftl</a:t>
            </a:r>
            <a:r>
              <a:rPr lang="de-AT" b="1" dirty="0" smtClean="0">
                <a:solidFill>
                  <a:schemeClr val="accent4">
                    <a:lumMod val="50000"/>
                  </a:schemeClr>
                </a:solidFill>
              </a:rPr>
              <a:t>. Bereich</a:t>
            </a: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endParaRPr lang="de-AT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endParaRPr lang="de-AT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  <a:buFont typeface="Wingdings" pitchFamily="2" charset="2"/>
              <a:buChar char="§"/>
            </a:pPr>
            <a:endParaRPr lang="de-AT" b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Clr>
                <a:schemeClr val="tx2">
                  <a:lumMod val="90000"/>
                </a:schemeClr>
              </a:buClr>
            </a:pPr>
            <a:endParaRPr lang="de-AT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997869" cy="795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89144" y="1484784"/>
            <a:ext cx="2304256" cy="3888432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dk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dirty="0">
                <a:solidFill>
                  <a:schemeClr val="accent4">
                    <a:lumMod val="50000"/>
                  </a:schemeClr>
                </a:solidFill>
              </a:rPr>
              <a:t>In der </a:t>
            </a:r>
            <a:r>
              <a:rPr lang="de-DE" sz="4400" dirty="0">
                <a:solidFill>
                  <a:schemeClr val="accent1"/>
                </a:solidFill>
              </a:rPr>
              <a:t>„offenen Bühne“ </a:t>
            </a:r>
            <a:r>
              <a:rPr lang="de-DE" sz="3200" dirty="0">
                <a:solidFill>
                  <a:schemeClr val="accent4">
                    <a:lumMod val="50000"/>
                  </a:schemeClr>
                </a:solidFill>
              </a:rPr>
              <a:t>kann man die eigenen Talente vorzeigen!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8919"/>
            <a:ext cx="1349796" cy="537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366</Words>
  <Application>Microsoft Office PowerPoint</Application>
  <PresentationFormat>Bildschirmpräsentation (4:3)</PresentationFormat>
  <Paragraphs>129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SimSun</vt:lpstr>
      <vt:lpstr>Arial</vt:lpstr>
      <vt:lpstr>Calibri</vt:lpstr>
      <vt:lpstr>Futura Lt BT</vt:lpstr>
      <vt:lpstr>Times New Roman</vt:lpstr>
      <vt:lpstr>Wingdings</vt:lpstr>
      <vt:lpstr>2_Benutzerdefiniertes Design</vt:lpstr>
      <vt:lpstr>3_Benutzerdefiniertes Design</vt:lpstr>
      <vt:lpstr>Thermal</vt:lpstr>
      <vt:lpstr>1_Benutzerdefiniertes Design</vt:lpstr>
      <vt:lpstr>Benutzerdefiniertes Design</vt:lpstr>
      <vt:lpstr>1_Thermal</vt:lpstr>
      <vt:lpstr>PowerPoint-Präsentation</vt:lpstr>
      <vt:lpstr>PowerPoint-Präsentation</vt:lpstr>
      <vt:lpstr>                Gesetzlicher Auftrag </vt:lpstr>
      <vt:lpstr>PowerPoint-Präsentation</vt:lpstr>
      <vt:lpstr>PowerPoint-Präsentation</vt:lpstr>
      <vt:lpstr>PowerPoint-Präsentation</vt:lpstr>
      <vt:lpstr>Zusammenarbeit  Kind – Eltern – Lehrerinnen/Lehrer</vt:lpstr>
      <vt:lpstr>… und da ist noch etwas!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 Bergheim</dc:title>
  <dc:creator>Leitner</dc:creator>
  <cp:lastModifiedBy>Sylvia Schönegger</cp:lastModifiedBy>
  <cp:revision>332</cp:revision>
  <cp:lastPrinted>2012-06-21T12:47:19Z</cp:lastPrinted>
  <dcterms:created xsi:type="dcterms:W3CDTF">2011-03-08T12:57:26Z</dcterms:created>
  <dcterms:modified xsi:type="dcterms:W3CDTF">2018-11-29T11:53:39Z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